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71" r:id="rId3"/>
    <p:sldId id="269" r:id="rId4"/>
    <p:sldId id="27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52" autoAdjust="0"/>
  </p:normalViewPr>
  <p:slideViewPr>
    <p:cSldViewPr>
      <p:cViewPr varScale="1">
        <p:scale>
          <a:sx n="76" d="100"/>
          <a:sy n="76" d="100"/>
        </p:scale>
        <p:origin x="164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1A28C-C967-443C-A3A2-ADFD307A1627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05BBC-6DEE-45FA-874D-E22F79F63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91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C79A-DABE-44DE-8517-37983A87FABD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1EFF-4A09-49ED-AB06-09D3FAB54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55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C79A-DABE-44DE-8517-37983A87FABD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1EFF-4A09-49ED-AB06-09D3FAB54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36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C79A-DABE-44DE-8517-37983A87FABD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1EFF-4A09-49ED-AB06-09D3FAB54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C79A-DABE-44DE-8517-37983A87FABD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1EFF-4A09-49ED-AB06-09D3FAB54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7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C79A-DABE-44DE-8517-37983A87FABD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1EFF-4A09-49ED-AB06-09D3FAB54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786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C79A-DABE-44DE-8517-37983A87FABD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1EFF-4A09-49ED-AB06-09D3FAB54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07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C79A-DABE-44DE-8517-37983A87FABD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1EFF-4A09-49ED-AB06-09D3FAB54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79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C79A-DABE-44DE-8517-37983A87FABD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1EFF-4A09-49ED-AB06-09D3FAB54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9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C79A-DABE-44DE-8517-37983A87FABD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1EFF-4A09-49ED-AB06-09D3FAB54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79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C79A-DABE-44DE-8517-37983A87FABD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1EFF-4A09-49ED-AB06-09D3FAB54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5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C79A-DABE-44DE-8517-37983A87FABD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B1EFF-4A09-49ED-AB06-09D3FAB54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623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7C79A-DABE-44DE-8517-37983A87FABD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B1EFF-4A09-49ED-AB06-09D3FAB544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8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FRL Shiel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502" y="1625927"/>
            <a:ext cx="4040466" cy="4035322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0" y="70913"/>
            <a:ext cx="9144000" cy="1053831"/>
            <a:chOff x="0" y="70913"/>
            <a:chExt cx="9144000" cy="1053831"/>
          </a:xfrm>
        </p:grpSpPr>
        <p:pic>
          <p:nvPicPr>
            <p:cNvPr id="6" name="Picture 5" descr="AFRL Shield.pn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8007178" y="97740"/>
              <a:ext cx="936386" cy="935194"/>
            </a:xfrm>
            <a:prstGeom prst="rect">
              <a:avLst/>
            </a:prstGeom>
          </p:spPr>
        </p:pic>
        <p:pic>
          <p:nvPicPr>
            <p:cNvPr id="7" name="Picture 8" descr="blue_std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 l="14286" r="14286" b="19647"/>
            <a:stretch>
              <a:fillRect/>
            </a:stretch>
          </p:blipFill>
          <p:spPr bwMode="auto">
            <a:xfrm>
              <a:off x="111186" y="70913"/>
              <a:ext cx="1108013" cy="981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3"/>
            <p:cNvSpPr>
              <a:spLocks noChangeArrowheads="1"/>
            </p:cNvSpPr>
            <p:nvPr userDrawn="1"/>
          </p:nvSpPr>
          <p:spPr bwMode="auto">
            <a:xfrm>
              <a:off x="0" y="1079025"/>
              <a:ext cx="9144000" cy="45719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endParaRPr lang="en-US"/>
            </a:p>
          </p:txBody>
        </p:sp>
      </p:grp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51520" y="5636096"/>
            <a:ext cx="403244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sz="1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Integrity </a:t>
            </a:r>
            <a:r>
              <a:rPr lang="en-US" sz="1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sym typeface="Wingdings" pitchFamily="2" charset="2"/>
              </a:rPr>
              <a:t> </a:t>
            </a:r>
            <a:r>
              <a:rPr lang="en-US" sz="1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Service </a:t>
            </a:r>
            <a:r>
              <a:rPr lang="en-US" sz="1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sym typeface="Wingdings" pitchFamily="2" charset="2"/>
              </a:rPr>
              <a:t> </a:t>
            </a:r>
            <a:r>
              <a:rPr lang="en-US" sz="1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Excellence</a:t>
            </a: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598997" y="1541104"/>
            <a:ext cx="4419600" cy="1676400"/>
          </a:xfrm>
          <a:prstGeom prst="rect">
            <a:avLst/>
          </a:prstGeom>
        </p:spPr>
        <p:txBody>
          <a:bodyPr anchor="ctr" anchorCtr="0"/>
          <a:lstStyle>
            <a:lvl1pPr marL="342900" indent="-34290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 smtClean="0"/>
              <a:t>DMC 2017</a:t>
            </a: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4648200" y="4797896"/>
            <a:ext cx="4038600" cy="167640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buNone/>
              <a:defRPr sz="20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defTabSz="914400" rtl="0" eaLnBrk="1" latinLnBrk="0" hangingPunct="1"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defTabSz="914400" rtl="0" eaLnBrk="1" latinLnBrk="0" hangingPunct="1">
              <a:defRPr sz="18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defTabSz="914400" rtl="0" eaLnBrk="1" latinLnBrk="0" hangingPunct="1">
              <a:defRPr sz="16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969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2017 Sessions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70913"/>
            <a:ext cx="9144000" cy="1053831"/>
            <a:chOff x="0" y="70913"/>
            <a:chExt cx="9144000" cy="1053831"/>
          </a:xfrm>
        </p:grpSpPr>
        <p:pic>
          <p:nvPicPr>
            <p:cNvPr id="6" name="Picture 5" descr="AFRL Shield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8007178" y="97740"/>
              <a:ext cx="936386" cy="935194"/>
            </a:xfrm>
            <a:prstGeom prst="rect">
              <a:avLst/>
            </a:prstGeom>
          </p:spPr>
        </p:pic>
        <p:pic>
          <p:nvPicPr>
            <p:cNvPr id="7" name="Picture 8" descr="blue_std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 l="14286" r="14286" b="19647"/>
            <a:stretch>
              <a:fillRect/>
            </a:stretch>
          </p:blipFill>
          <p:spPr bwMode="auto">
            <a:xfrm>
              <a:off x="111186" y="70913"/>
              <a:ext cx="1108013" cy="981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3"/>
            <p:cNvSpPr>
              <a:spLocks noChangeArrowheads="1"/>
            </p:cNvSpPr>
            <p:nvPr userDrawn="1"/>
          </p:nvSpPr>
          <p:spPr bwMode="auto">
            <a:xfrm>
              <a:off x="0" y="1079025"/>
              <a:ext cx="9144000" cy="45719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endParaRPr lang="en-US"/>
            </a:p>
          </p:txBody>
        </p:sp>
      </p:grp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-304800" y="1295400"/>
            <a:ext cx="9448800" cy="5181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sz="3300" dirty="0" smtClean="0"/>
              <a:t>Tuesday Afternoon:  MRL Training</a:t>
            </a:r>
          </a:p>
          <a:p>
            <a:pPr lvl="2"/>
            <a:r>
              <a:rPr lang="en-US" dirty="0" smtClean="0"/>
              <a:t>Part One:  Tom Lastoskie</a:t>
            </a:r>
          </a:p>
          <a:p>
            <a:pPr lvl="2"/>
            <a:r>
              <a:rPr lang="en-US" dirty="0" smtClean="0"/>
              <a:t>Part Two:  Dave Karr</a:t>
            </a:r>
          </a:p>
          <a:p>
            <a:pPr lvl="1"/>
            <a:r>
              <a:rPr lang="en-US" dirty="0" smtClean="0"/>
              <a:t>Wednesday Afternoon:  MRL Activities/Best Practices</a:t>
            </a:r>
          </a:p>
          <a:p>
            <a:pPr lvl="2"/>
            <a:r>
              <a:rPr lang="en-US" dirty="0" smtClean="0"/>
              <a:t>OSD Perspective:  Rob Gold</a:t>
            </a:r>
          </a:p>
          <a:p>
            <a:pPr lvl="2"/>
            <a:r>
              <a:rPr lang="en-US" dirty="0" smtClean="0"/>
              <a:t>MRL Working Group Activities:  Scott Pearl</a:t>
            </a:r>
          </a:p>
          <a:p>
            <a:pPr lvl="2"/>
            <a:r>
              <a:rPr lang="en-US" dirty="0" smtClean="0"/>
              <a:t>MRL/AS6500 Integration:  Dave Karr</a:t>
            </a:r>
          </a:p>
          <a:p>
            <a:pPr lvl="2"/>
            <a:r>
              <a:rPr lang="en-US" dirty="0" smtClean="0"/>
              <a:t>MRL Assessment Tool:  Elizabeth </a:t>
            </a:r>
            <a:r>
              <a:rPr lang="en-US" dirty="0" err="1" smtClean="0"/>
              <a:t>Loiacono</a:t>
            </a:r>
            <a:endParaRPr lang="en-US" dirty="0" smtClean="0"/>
          </a:p>
          <a:p>
            <a:pPr lvl="2"/>
            <a:r>
              <a:rPr lang="en-US" dirty="0" smtClean="0"/>
              <a:t>Industry Case Studies</a:t>
            </a:r>
          </a:p>
          <a:p>
            <a:pPr lvl="3"/>
            <a:r>
              <a:rPr lang="en-US" dirty="0" smtClean="0"/>
              <a:t>Jeffrey </a:t>
            </a:r>
            <a:r>
              <a:rPr lang="en-US" dirty="0" err="1" smtClean="0"/>
              <a:t>Shubrooks</a:t>
            </a:r>
            <a:r>
              <a:rPr lang="en-US" dirty="0" smtClean="0"/>
              <a:t>, Raytheon</a:t>
            </a:r>
          </a:p>
          <a:p>
            <a:pPr lvl="3"/>
            <a:r>
              <a:rPr lang="en-US" dirty="0" smtClean="0"/>
              <a:t>Lane Ballard, Boeing</a:t>
            </a:r>
          </a:p>
          <a:p>
            <a:pPr marL="457200" lvl="1" indent="0">
              <a:buNone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783909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 50 Attended </a:t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Afternoon Sessions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70913"/>
            <a:ext cx="9144000" cy="1053831"/>
            <a:chOff x="0" y="70913"/>
            <a:chExt cx="9144000" cy="1053831"/>
          </a:xfrm>
        </p:grpSpPr>
        <p:pic>
          <p:nvPicPr>
            <p:cNvPr id="6" name="Picture 5" descr="AFRL Shield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8007178" y="97740"/>
              <a:ext cx="936386" cy="935194"/>
            </a:xfrm>
            <a:prstGeom prst="rect">
              <a:avLst/>
            </a:prstGeom>
          </p:spPr>
        </p:pic>
        <p:pic>
          <p:nvPicPr>
            <p:cNvPr id="7" name="Picture 8" descr="blue_std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 l="14286" r="14286" b="19647"/>
            <a:stretch>
              <a:fillRect/>
            </a:stretch>
          </p:blipFill>
          <p:spPr bwMode="auto">
            <a:xfrm>
              <a:off x="111186" y="70913"/>
              <a:ext cx="1108013" cy="981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3"/>
            <p:cNvSpPr>
              <a:spLocks noChangeArrowheads="1"/>
            </p:cNvSpPr>
            <p:nvPr userDrawn="1"/>
          </p:nvSpPr>
          <p:spPr bwMode="auto">
            <a:xfrm>
              <a:off x="0" y="1079025"/>
              <a:ext cx="9144000" cy="45719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endParaRPr lang="en-US"/>
            </a:p>
          </p:txBody>
        </p:sp>
      </p:grp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42074" y="1246248"/>
            <a:ext cx="8890909" cy="5105400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#1:  Composites, 70 attendees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#10:  Tom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Lastoskie’s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MRL Training, 45 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#17:  MRL Working Group Activities, 40.7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#22:  Manufacturing Roundtable, 34.7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#24:  Dave Karr’s MRL Training, 34.3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#27:  MRL Best Practices, 33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591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Takeaways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70913"/>
            <a:ext cx="9144000" cy="1053831"/>
            <a:chOff x="0" y="70913"/>
            <a:chExt cx="9144000" cy="1053831"/>
          </a:xfrm>
        </p:grpSpPr>
        <p:pic>
          <p:nvPicPr>
            <p:cNvPr id="6" name="Picture 5" descr="AFRL Shield.pn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8007178" y="97740"/>
              <a:ext cx="936386" cy="935194"/>
            </a:xfrm>
            <a:prstGeom prst="rect">
              <a:avLst/>
            </a:prstGeom>
          </p:spPr>
        </p:pic>
        <p:pic>
          <p:nvPicPr>
            <p:cNvPr id="7" name="Picture 8" descr="blue_std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 l="14286" r="14286" b="19647"/>
            <a:stretch>
              <a:fillRect/>
            </a:stretch>
          </p:blipFill>
          <p:spPr bwMode="auto">
            <a:xfrm>
              <a:off x="111186" y="70913"/>
              <a:ext cx="1108013" cy="9818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73"/>
            <p:cNvSpPr>
              <a:spLocks noChangeArrowheads="1"/>
            </p:cNvSpPr>
            <p:nvPr userDrawn="1"/>
          </p:nvSpPr>
          <p:spPr bwMode="auto">
            <a:xfrm>
              <a:off x="0" y="1079025"/>
              <a:ext cx="9144000" cy="45719"/>
            </a:xfrm>
            <a:prstGeom prst="rect">
              <a:avLst/>
            </a:prstGeom>
            <a:solidFill>
              <a:srgbClr val="0000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endParaRPr lang="en-US"/>
            </a:p>
          </p:txBody>
        </p:sp>
      </p:grp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42074" y="1246248"/>
            <a:ext cx="8890909" cy="5105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Good audience, appeared to be engaged and asking good questions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We were not just talking to an MRL Working Group audience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Boeing presentation would be good for a morning industry slot at DMC 2018—spoke with Navy hosts about that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Any topics come up that would be worthwhile to explore for this year’s sessions?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185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3758</TotalTime>
  <Words>174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PowerPoint Presentation</vt:lpstr>
      <vt:lpstr>2017 Sessions</vt:lpstr>
      <vt:lpstr>Top 50 Attended  Afternoon Sessions</vt:lpstr>
      <vt:lpstr>Takeaways</vt:lpstr>
    </vt:vector>
  </TitlesOfParts>
  <Company>U.S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Davisai</dc:creator>
  <cp:lastModifiedBy>Jim Morgan</cp:lastModifiedBy>
  <cp:revision>117</cp:revision>
  <dcterms:created xsi:type="dcterms:W3CDTF">2014-11-05T13:44:30Z</dcterms:created>
  <dcterms:modified xsi:type="dcterms:W3CDTF">2018-01-18T19:23:41Z</dcterms:modified>
</cp:coreProperties>
</file>